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5" r:id="rId3"/>
    <p:sldId id="439" r:id="rId4"/>
    <p:sldId id="429" r:id="rId5"/>
    <p:sldId id="438" r:id="rId6"/>
    <p:sldId id="457" r:id="rId7"/>
    <p:sldId id="458" r:id="rId8"/>
    <p:sldId id="456" r:id="rId9"/>
    <p:sldId id="445" r:id="rId10"/>
    <p:sldId id="446" r:id="rId11"/>
    <p:sldId id="454" r:id="rId12"/>
    <p:sldId id="459" r:id="rId13"/>
    <p:sldId id="455" r:id="rId14"/>
    <p:sldId id="353" r:id="rId15"/>
    <p:sldId id="284" r:id="rId16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95">
          <p15:clr>
            <a:srgbClr val="A4A3A4"/>
          </p15:clr>
        </p15:guide>
        <p15:guide id="2" orient="horz" pos="894">
          <p15:clr>
            <a:srgbClr val="A4A3A4"/>
          </p15:clr>
        </p15:guide>
        <p15:guide id="3" pos="5529">
          <p15:clr>
            <a:srgbClr val="A4A3A4"/>
          </p15:clr>
        </p15:guide>
        <p15:guide id="4" pos="231">
          <p15:clr>
            <a:srgbClr val="A4A3A4"/>
          </p15:clr>
        </p15:guide>
        <p15:guide id="5" pos="171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49F"/>
    <a:srgbClr val="76AE99"/>
    <a:srgbClr val="4E917A"/>
    <a:srgbClr val="009999"/>
    <a:srgbClr val="0093A9"/>
    <a:srgbClr val="29E6FF"/>
    <a:srgbClr val="00CBE6"/>
    <a:srgbClr val="E7E7E7"/>
    <a:srgbClr val="49A942"/>
    <a:srgbClr val="73C16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26" autoAdjust="0"/>
    <p:restoredTop sz="97032" autoAdjust="0"/>
  </p:normalViewPr>
  <p:slideViewPr>
    <p:cSldViewPr showGuides="1">
      <p:cViewPr>
        <p:scale>
          <a:sx n="100" d="100"/>
          <a:sy n="100" d="100"/>
        </p:scale>
        <p:origin x="-312" y="48"/>
      </p:cViewPr>
      <p:guideLst>
        <p:guide orient="horz" pos="495"/>
        <p:guide orient="horz" pos="894"/>
        <p:guide pos="5529"/>
        <p:guide pos="231"/>
        <p:guide pos="17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798" y="78"/>
      </p:cViewPr>
      <p:guideLst>
        <p:guide orient="horz" pos="110"/>
        <p:guide pos="4180"/>
        <p:guide pos="18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="" xmlns:p14="http://schemas.microsoft.com/office/powerpoint/2010/main" val="961154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="" xmlns:p14="http://schemas.microsoft.com/office/powerpoint/2010/main" val="380888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376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0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700" dirty="0"/>
          </a:p>
        </p:txBody>
      </p:sp>
    </p:spTree>
    <p:extLst>
      <p:ext uri="{BB962C8B-B14F-4D97-AF65-F5344CB8AC3E}">
        <p14:creationId xmlns="" xmlns:p14="http://schemas.microsoft.com/office/powerpoint/2010/main" val="13631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700" dirty="0"/>
          </a:p>
        </p:txBody>
      </p:sp>
    </p:spTree>
    <p:extLst>
      <p:ext uri="{BB962C8B-B14F-4D97-AF65-F5344CB8AC3E}">
        <p14:creationId xmlns="" xmlns:p14="http://schemas.microsoft.com/office/powerpoint/2010/main" val="136319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85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3"/>
          <p:cNvGrpSpPr>
            <a:grpSpLocks noChangeAspect="1"/>
          </p:cNvGrpSpPr>
          <p:nvPr userDrawn="1"/>
        </p:nvGrpSpPr>
        <p:grpSpPr bwMode="auto">
          <a:xfrm>
            <a:off x="2505551" y="2014538"/>
            <a:ext cx="6777037" cy="4229100"/>
            <a:chOff x="0" y="0"/>
            <a:chExt cx="5324473" cy="3322983"/>
          </a:xfrm>
        </p:grpSpPr>
        <p:pic>
          <p:nvPicPr>
            <p:cNvPr id="8" name="图片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矩形 6"/>
          <p:cNvSpPr>
            <a:spLocks noChangeArrowheads="1"/>
          </p:cNvSpPr>
          <p:nvPr userDrawn="1"/>
        </p:nvSpPr>
        <p:spPr bwMode="auto">
          <a:xfrm>
            <a:off x="0" y="4092107"/>
            <a:ext cx="9144000" cy="881133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42899" y="1217285"/>
            <a:ext cx="6048376" cy="12187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2901" y="2625515"/>
            <a:ext cx="5257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点击添加副标题、职务或人名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342900" y="3041500"/>
            <a:ext cx="52578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C95DD"/>
              </a:buClr>
              <a:buSzTx/>
              <a:tabLst/>
              <a:defRPr/>
            </a:pPr>
            <a:r>
              <a:rPr lang="zh-CN" altLang="en-US" dirty="0"/>
              <a:t>点击添加日期及联系方式</a:t>
            </a:r>
            <a:endParaRPr lang="en-US" altLang="zh-CN" dirty="0"/>
          </a:p>
        </p:txBody>
      </p:sp>
      <p:sp>
        <p:nvSpPr>
          <p:cNvPr id="15" name="文本框 58"/>
          <p:cNvSpPr txBox="1">
            <a:spLocks noChangeArrowheads="1"/>
          </p:cNvSpPr>
          <p:nvPr userDrawn="1"/>
        </p:nvSpPr>
        <p:spPr bwMode="auto">
          <a:xfrm>
            <a:off x="5027295" y="4325418"/>
            <a:ext cx="4116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神州金山物联网科技（上海）有限公司</a:t>
            </a:r>
          </a:p>
        </p:txBody>
      </p:sp>
      <p:pic>
        <p:nvPicPr>
          <p:cNvPr id="16" name="图片 3" descr="神州金山logo  PPT横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6400" y="110714"/>
            <a:ext cx="3657600" cy="104110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 userDrawn="1"/>
        </p:nvGrpSpPr>
        <p:grpSpPr>
          <a:xfrm>
            <a:off x="5768975" y="-171795"/>
            <a:ext cx="3521387" cy="5315295"/>
            <a:chOff x="5768975" y="-179624"/>
            <a:chExt cx="6651865" cy="7037624"/>
          </a:xfrm>
        </p:grpSpPr>
        <p:sp>
          <p:nvSpPr>
            <p:cNvPr id="8" name="矩形 1"/>
            <p:cNvSpPr/>
            <p:nvPr/>
          </p:nvSpPr>
          <p:spPr bwMode="auto">
            <a:xfrm>
              <a:off x="5768975" y="38871"/>
              <a:ext cx="6423025" cy="6810162"/>
            </a:xfrm>
            <a:custGeom>
              <a:avLst/>
              <a:gdLst>
                <a:gd name="T0" fmla="*/ 3993605 w 5769204"/>
                <a:gd name="T1" fmla="*/ 9427 h 6858000"/>
                <a:gd name="T2" fmla="*/ 12231561 w 5769204"/>
                <a:gd name="T3" fmla="*/ 0 h 6858000"/>
                <a:gd name="T4" fmla="*/ 12231561 w 5769204"/>
                <a:gd name="T5" fmla="*/ 6858000 h 6858000"/>
                <a:gd name="T6" fmla="*/ 0 w 5769204"/>
                <a:gd name="T7" fmla="*/ 6858000 h 6858000"/>
                <a:gd name="T8" fmla="*/ 3993605 w 5769204"/>
                <a:gd name="T9" fmla="*/ 9427 h 6858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9204" h="6858000">
                  <a:moveTo>
                    <a:pt x="1883645" y="9427"/>
                  </a:moveTo>
                  <a:lnTo>
                    <a:pt x="5769204" y="0"/>
                  </a:lnTo>
                  <a:lnTo>
                    <a:pt x="5769204" y="6858000"/>
                  </a:lnTo>
                  <a:lnTo>
                    <a:pt x="0" y="6858000"/>
                  </a:lnTo>
                  <a:lnTo>
                    <a:pt x="1883645" y="9427"/>
                  </a:lnTo>
                  <a:close/>
                </a:path>
              </a:pathLst>
            </a:custGeom>
            <a:solidFill>
              <a:srgbClr val="0093A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" name="等腰三角形 4"/>
            <p:cNvSpPr/>
            <p:nvPr/>
          </p:nvSpPr>
          <p:spPr bwMode="auto">
            <a:xfrm rot="21287176">
              <a:off x="9984028" y="-179624"/>
              <a:ext cx="2436812" cy="3543302"/>
            </a:xfrm>
            <a:custGeom>
              <a:avLst/>
              <a:gdLst>
                <a:gd name="T0" fmla="*/ 0 w 2436495"/>
                <a:gd name="T1" fmla="*/ 0 h 3543376"/>
                <a:gd name="T2" fmla="*/ 2438714 w 2436495"/>
                <a:gd name="T3" fmla="*/ 249639 h 3543376"/>
                <a:gd name="T4" fmla="*/ 2095120 w 2436495"/>
                <a:gd name="T5" fmla="*/ 3542851 h 3543376"/>
                <a:gd name="T6" fmla="*/ 0 w 2436495"/>
                <a:gd name="T7" fmla="*/ 0 h 35433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36495" h="3543376">
                  <a:moveTo>
                    <a:pt x="0" y="0"/>
                  </a:moveTo>
                  <a:lnTo>
                    <a:pt x="2436495" y="249674"/>
                  </a:lnTo>
                  <a:lnTo>
                    <a:pt x="2093214" y="3543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10" name="图片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13" y="4013200"/>
              <a:ext cx="6326187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54"/>
          <p:cNvGrpSpPr/>
          <p:nvPr userDrawn="1"/>
        </p:nvGrpSpPr>
        <p:grpSpPr bwMode="auto">
          <a:xfrm>
            <a:off x="342900" y="285750"/>
            <a:ext cx="4672327" cy="1070610"/>
            <a:chOff x="-71802" y="-45675"/>
            <a:chExt cx="2445818" cy="1069566"/>
          </a:xfrm>
        </p:grpSpPr>
        <p:sp>
          <p:nvSpPr>
            <p:cNvPr id="12" name="文本框 57"/>
            <p:cNvSpPr txBox="1">
              <a:spLocks noChangeArrowheads="1"/>
            </p:cNvSpPr>
            <p:nvPr/>
          </p:nvSpPr>
          <p:spPr bwMode="auto">
            <a:xfrm>
              <a:off x="-71802" y="-45675"/>
              <a:ext cx="1432560" cy="1069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60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CN" altLang="en-US" sz="6000" b="1" dirty="0">
                  <a:solidFill>
                    <a:srgbClr val="0093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  <p:sp>
          <p:nvSpPr>
            <p:cNvPr id="13" name="文本框 56"/>
            <p:cNvSpPr txBox="1">
              <a:spLocks noChangeArrowheads="1"/>
            </p:cNvSpPr>
            <p:nvPr/>
          </p:nvSpPr>
          <p:spPr bwMode="auto">
            <a:xfrm>
              <a:off x="941456" y="261333"/>
              <a:ext cx="1432560" cy="742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1" dirty="0">
                  <a:solidFill>
                    <a:srgbClr val="0093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sp>
        <p:nvSpPr>
          <p:cNvPr id="27" name="矩形 29"/>
          <p:cNvSpPr>
            <a:spLocks noChangeArrowheads="1"/>
          </p:cNvSpPr>
          <p:nvPr/>
        </p:nvSpPr>
        <p:spPr bwMode="auto">
          <a:xfrm>
            <a:off x="457200" y="1700909"/>
            <a:ext cx="1143000" cy="53664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rgbClr val="FFFFFF"/>
                </a:solidFill>
              </a:rPr>
              <a:t>一</a:t>
            </a:r>
          </a:p>
        </p:txBody>
      </p:sp>
      <p:sp>
        <p:nvSpPr>
          <p:cNvPr id="21" name="矩形 36"/>
          <p:cNvSpPr>
            <a:spLocks noChangeArrowheads="1"/>
          </p:cNvSpPr>
          <p:nvPr/>
        </p:nvSpPr>
        <p:spPr bwMode="auto">
          <a:xfrm>
            <a:off x="457200" y="2448389"/>
            <a:ext cx="1143000" cy="53664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rgbClr val="FFFFFF"/>
                </a:solidFill>
              </a:rPr>
              <a:t>二</a:t>
            </a:r>
          </a:p>
        </p:txBody>
      </p:sp>
      <p:sp>
        <p:nvSpPr>
          <p:cNvPr id="23" name="矩形 36"/>
          <p:cNvSpPr>
            <a:spLocks noChangeArrowheads="1"/>
          </p:cNvSpPr>
          <p:nvPr/>
        </p:nvSpPr>
        <p:spPr bwMode="auto">
          <a:xfrm>
            <a:off x="457200" y="3202759"/>
            <a:ext cx="1143000" cy="53664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rgbClr val="FFFFFF"/>
                </a:solidFill>
              </a:rPr>
              <a:t>三</a:t>
            </a:r>
          </a:p>
        </p:txBody>
      </p:sp>
      <p:sp>
        <p:nvSpPr>
          <p:cNvPr id="25" name="矩形 36"/>
          <p:cNvSpPr>
            <a:spLocks noChangeArrowheads="1"/>
          </p:cNvSpPr>
          <p:nvPr/>
        </p:nvSpPr>
        <p:spPr bwMode="auto">
          <a:xfrm>
            <a:off x="457200" y="3943350"/>
            <a:ext cx="1143000" cy="53664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rgbClr val="FFFFFF"/>
                </a:solidFill>
              </a:rPr>
              <a:t>四</a:t>
            </a:r>
          </a:p>
        </p:txBody>
      </p:sp>
      <p:pic>
        <p:nvPicPr>
          <p:cNvPr id="37" name="图片 3" descr="神州金山logo  PPT横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7486" y="4544432"/>
            <a:ext cx="1882752" cy="535909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1749333" y="2536713"/>
            <a:ext cx="3960000" cy="3600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2C95DD"/>
              </a:buClr>
              <a:buFont typeface="Arial" pitchFamily="34" charset="0"/>
              <a:buNone/>
              <a:tabLst/>
              <a:defRPr lang="en-US" sz="1800" kern="1200" dirty="0" smtClean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1" hasCustomPrompt="1"/>
          </p:nvPr>
        </p:nvSpPr>
        <p:spPr bwMode="gray">
          <a:xfrm>
            <a:off x="1749333" y="3291083"/>
            <a:ext cx="3960000" cy="3600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2C95DD"/>
              </a:buClr>
              <a:buFont typeface="Arial" pitchFamily="34" charset="0"/>
              <a:buNone/>
              <a:tabLst/>
              <a:defRPr lang="en-US" sz="1800" kern="1200" dirty="0" smtClean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2" hasCustomPrompt="1"/>
          </p:nvPr>
        </p:nvSpPr>
        <p:spPr bwMode="gray">
          <a:xfrm>
            <a:off x="1749333" y="4031674"/>
            <a:ext cx="3960000" cy="3600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2C95DD"/>
              </a:buClr>
              <a:buFont typeface="Arial" pitchFamily="34" charset="0"/>
              <a:buNone/>
              <a:tabLst/>
              <a:defRPr lang="en-US" sz="1800" kern="1200" dirty="0" smtClean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1749333" y="1789233"/>
            <a:ext cx="3960000" cy="3600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2C95DD"/>
              </a:buClr>
              <a:buFont typeface="Arial" pitchFamily="34" charset="0"/>
              <a:buNone/>
              <a:tabLst/>
              <a:defRPr lang="en-US" sz="1800" kern="1200" dirty="0" smtClean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anose="020B0604030504040204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8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3908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C Blue background">
    <p:bg bwMode="gray">
      <p:bgPr>
        <a:solidFill>
          <a:srgbClr val="009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 descr="logo  PPT用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0" y="1885950"/>
            <a:ext cx="3999127" cy="109989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 userDrawn="1"/>
        </p:nvSpPr>
        <p:spPr bwMode="auto">
          <a:xfrm>
            <a:off x="0" y="3192809"/>
            <a:ext cx="9144000" cy="195580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3"/>
          <p:cNvGrpSpPr>
            <a:grpSpLocks noChangeAspect="1"/>
          </p:cNvGrpSpPr>
          <p:nvPr userDrawn="1"/>
        </p:nvGrpSpPr>
        <p:grpSpPr bwMode="auto">
          <a:xfrm>
            <a:off x="3589844" y="1452115"/>
            <a:ext cx="5578475" cy="3481388"/>
            <a:chOff x="0" y="0"/>
            <a:chExt cx="5324473" cy="3322983"/>
          </a:xfrm>
        </p:grpSpPr>
        <p:pic>
          <p:nvPicPr>
            <p:cNvPr id="7" name="图片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 descr="logo  PPT用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0" y="3943350"/>
            <a:ext cx="1921204" cy="528397"/>
          </a:xfrm>
          <a:prstGeom prst="rect">
            <a:avLst/>
          </a:prstGeom>
        </p:spPr>
      </p:pic>
      <p:sp>
        <p:nvSpPr>
          <p:cNvPr id="9" name="文本框 12"/>
          <p:cNvSpPr txBox="1">
            <a:spLocks noChangeArrowheads="1"/>
          </p:cNvSpPr>
          <p:nvPr userDrawn="1"/>
        </p:nvSpPr>
        <p:spPr bwMode="auto">
          <a:xfrm>
            <a:off x="914400" y="831963"/>
            <a:ext cx="4800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0093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"/>
          <p:cNvSpPr/>
          <p:nvPr userDrawn="1"/>
        </p:nvSpPr>
        <p:spPr bwMode="auto">
          <a:xfrm>
            <a:off x="5768975" y="-6773"/>
            <a:ext cx="3400243" cy="51435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7" name="组合 54"/>
          <p:cNvGrpSpPr/>
          <p:nvPr userDrawn="1"/>
        </p:nvGrpSpPr>
        <p:grpSpPr bwMode="auto">
          <a:xfrm>
            <a:off x="342900" y="285750"/>
            <a:ext cx="4672327" cy="1070610"/>
            <a:chOff x="-71802" y="-45675"/>
            <a:chExt cx="2445818" cy="1069566"/>
          </a:xfrm>
        </p:grpSpPr>
        <p:sp>
          <p:nvSpPr>
            <p:cNvPr id="8" name="文本框 57"/>
            <p:cNvSpPr txBox="1">
              <a:spLocks noChangeArrowheads="1"/>
            </p:cNvSpPr>
            <p:nvPr/>
          </p:nvSpPr>
          <p:spPr bwMode="auto">
            <a:xfrm>
              <a:off x="-71802" y="-45675"/>
              <a:ext cx="1432560" cy="1069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60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CN" altLang="en-US" sz="6000" b="1" dirty="0">
                  <a:solidFill>
                    <a:srgbClr val="0093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  <p:sp>
          <p:nvSpPr>
            <p:cNvPr id="9" name="文本框 56"/>
            <p:cNvSpPr txBox="1">
              <a:spLocks noChangeArrowheads="1"/>
            </p:cNvSpPr>
            <p:nvPr/>
          </p:nvSpPr>
          <p:spPr bwMode="auto">
            <a:xfrm>
              <a:off x="941456" y="261333"/>
              <a:ext cx="1432560" cy="742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1" dirty="0">
                  <a:solidFill>
                    <a:srgbClr val="0093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16" name="图片 3" descr="神州金山logo  PPT横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7486" y="4544432"/>
            <a:ext cx="1882752" cy="535909"/>
          </a:xfrm>
          <a:prstGeom prst="rect">
            <a:avLst/>
          </a:prstGeom>
        </p:spPr>
      </p:pic>
      <p:sp>
        <p:nvSpPr>
          <p:cNvPr id="10" name="等腰三角形 4"/>
          <p:cNvSpPr/>
          <p:nvPr userDrawn="1"/>
        </p:nvSpPr>
        <p:spPr bwMode="auto">
          <a:xfrm rot="21287176">
            <a:off x="8000354" y="-171795"/>
            <a:ext cx="1290008" cy="2676144"/>
          </a:xfrm>
          <a:custGeom>
            <a:avLst/>
            <a:gdLst>
              <a:gd name="T0" fmla="*/ 0 w 2436495"/>
              <a:gd name="T1" fmla="*/ 0 h 3543376"/>
              <a:gd name="T2" fmla="*/ 2438714 w 2436495"/>
              <a:gd name="T3" fmla="*/ 249639 h 3543376"/>
              <a:gd name="T4" fmla="*/ 2095120 w 2436495"/>
              <a:gd name="T5" fmla="*/ 35428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39" y="2994912"/>
            <a:ext cx="3348978" cy="214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3693493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 bwMode="gray">
          <a:xfrm>
            <a:off x="0" y="0"/>
            <a:ext cx="9144000" cy="4414838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93A9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616277"/>
            <a:ext cx="6048376" cy="6093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0093A9"/>
                </a:solidFill>
                <a:latin typeface="+mj-lt"/>
              </a:defRPr>
            </a:lvl1pPr>
          </a:lstStyle>
          <a:p>
            <a:r>
              <a:rPr lang="zh-CN" altLang="en-US" dirty="0"/>
              <a:t>点击添加目录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点击添加副目录</a:t>
            </a:r>
            <a:endParaRPr lang="en-US" dirty="0"/>
          </a:p>
        </p:txBody>
      </p:sp>
      <p:pic>
        <p:nvPicPr>
          <p:cNvPr id="9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29500" y="4455055"/>
            <a:ext cx="1600200" cy="4554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9144000" cy="4414838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93A9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57600" y="1657350"/>
            <a:ext cx="5119688" cy="22486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0093A9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zh-CN" altLang="en-US" dirty="0"/>
              <a:t>点击添加目录</a:t>
            </a:r>
            <a:endParaRPr lang="en-US" dirty="0"/>
          </a:p>
        </p:txBody>
      </p:sp>
      <p:pic>
        <p:nvPicPr>
          <p:cNvPr id="8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29500" y="4455055"/>
            <a:ext cx="1600200" cy="4554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9144000" cy="4414838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93A9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+mj-lt"/>
              </a:endParaRPr>
            </a:p>
          </p:txBody>
        </p:sp>
      </p:grpSp>
      <p:pic>
        <p:nvPicPr>
          <p:cNvPr id="8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29500" y="4455055"/>
            <a:ext cx="1600200" cy="4554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8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66713" y="6802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10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66713" y="6802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366714" y="1085850"/>
            <a:ext cx="8410575" cy="354568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0093A9"/>
              </a:buClr>
              <a:buFont typeface="Wingdings" panose="05000000000000000000" pitchFamily="2" charset="2"/>
              <a:buChar char="v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 marL="742950" indent="-285750">
              <a:spcBef>
                <a:spcPts val="300"/>
              </a:spcBef>
              <a:buClr>
                <a:srgbClr val="0093A9"/>
              </a:buClr>
              <a:buFont typeface="Wingdings" panose="05000000000000000000" pitchFamily="2" charset="2"/>
              <a:buChar char="q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 marL="1143000" indent="-228600">
              <a:spcBef>
                <a:spcPts val="300"/>
              </a:spcBef>
              <a:buClr>
                <a:srgbClr val="0093A9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rgbClr val="0093A9"/>
              </a:buClr>
              <a:buFont typeface="Wingdings" panose="05000000000000000000" pitchFamily="2" charset="2"/>
              <a:buChar char="ü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zh-CN" altLang="en-US" dirty="0"/>
              <a:t>点击添加内容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 bwMode="gray">
          <a:xfrm>
            <a:off x="366714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点击图标添加图片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0093A9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zh-CN" altLang="en-US" dirty="0"/>
              <a:t>点击添加内容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dirty="0"/>
          </a:p>
          <a:p>
            <a:pPr lvl="3"/>
            <a:r>
              <a:rPr lang="zh-CN" altLang="en-US" dirty="0"/>
              <a:t>第四级</a:t>
            </a:r>
            <a:endParaRPr 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66713" y="6802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点击添加副标题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8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0" hasCustomPrompt="1"/>
          </p:nvPr>
        </p:nvSpPr>
        <p:spPr bwMode="gray">
          <a:xfrm>
            <a:off x="366714" y="1223036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点击图标添加图片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 hasCustomPrompt="1"/>
          </p:nvPr>
        </p:nvSpPr>
        <p:spPr bwMode="gray">
          <a:xfrm>
            <a:off x="2728913" y="1223036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0093A9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zh-CN" altLang="en-US" dirty="0"/>
              <a:t>点击添加内容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dirty="0"/>
          </a:p>
          <a:p>
            <a:pPr lvl="3"/>
            <a:r>
              <a:rPr lang="zh-CN" altLang="en-US" dirty="0"/>
              <a:t>第四级</a:t>
            </a:r>
            <a:endParaRPr 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 bwMode="gray">
          <a:xfrm>
            <a:off x="36671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0093A9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zh-CN" altLang="en-US" dirty="0"/>
              <a:t>点击添加内容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dirty="0"/>
          </a:p>
          <a:p>
            <a:pPr lvl="3"/>
            <a:r>
              <a:rPr lang="zh-CN" altLang="en-US" dirty="0"/>
              <a:t>第四级</a:t>
            </a:r>
            <a:endParaRPr 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 bwMode="gray">
          <a:xfrm>
            <a:off x="474482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0093A9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rgbClr val="0093A9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zh-CN" altLang="en-US" dirty="0"/>
              <a:t>点击添加内容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dirty="0"/>
          </a:p>
          <a:p>
            <a:pPr lvl="3"/>
            <a:r>
              <a:rPr lang="zh-CN" altLang="en-US" dirty="0"/>
              <a:t>第四级</a:t>
            </a:r>
            <a:endParaRPr 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107959"/>
            <a:ext cx="7062787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93A9"/>
                </a:solidFill>
                <a:latin typeface="Verdana" pitchFamily="34" charset="0"/>
              </a:defRPr>
            </a:lvl1pPr>
          </a:lstStyle>
          <a:p>
            <a:r>
              <a:rPr lang="zh-CN" altLang="en-US" dirty="0"/>
              <a:t>点击添加标题</a:t>
            </a:r>
            <a:endParaRPr lang="en-US" dirty="0"/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11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9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842429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0" y="595719"/>
            <a:ext cx="9144000" cy="57150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3" descr="神州金山logo  PPT横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43801" y="85466"/>
            <a:ext cx="1600200" cy="455483"/>
          </a:xfrm>
          <a:prstGeom prst="rect">
            <a:avLst/>
          </a:prstGeom>
        </p:spPr>
      </p:pic>
      <p:sp>
        <p:nvSpPr>
          <p:cNvPr id="9" name="矩形 6"/>
          <p:cNvSpPr>
            <a:spLocks noChangeArrowheads="1"/>
          </p:cNvSpPr>
          <p:nvPr userDrawn="1"/>
        </p:nvSpPr>
        <p:spPr bwMode="auto">
          <a:xfrm>
            <a:off x="0" y="4743450"/>
            <a:ext cx="9144000" cy="263658"/>
          </a:xfrm>
          <a:prstGeom prst="rect">
            <a:avLst/>
          </a:prstGeom>
          <a:solidFill>
            <a:srgbClr val="0093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9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7/25/2017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01" r:id="rId17"/>
    <p:sldLayoutId id="2147483694" r:id="rId18"/>
    <p:sldLayoutId id="2147483696" r:id="rId19"/>
    <p:sldLayoutId id="2147483697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700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2898" y="1494285"/>
            <a:ext cx="6461350" cy="941796"/>
          </a:xfrm>
        </p:spPr>
        <p:txBody>
          <a:bodyPr/>
          <a:lstStyle/>
          <a:p>
            <a:r>
              <a:rPr lang="zh-CN" altLang="en-US" dirty="0"/>
              <a:t>神州金山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zh-CN" altLang="en-US" sz="2400" dirty="0" smtClean="0"/>
              <a:t>新物联网网关方案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2017/6/21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6"/>
            <a:ext cx="6529409" cy="450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j-lt"/>
                <a:ea typeface="宋体" panose="02010600030101010101" pitchFamily="2" charset="-122"/>
                <a:sym typeface="Arial" panose="020B0604020202020204" pitchFamily="34" charset="0"/>
              </a:rPr>
              <a:t>方案二：外形尺寸描述</a:t>
            </a:r>
            <a:r>
              <a:rPr lang="zh-CN" altLang="en-US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/>
            </a:r>
            <a:br>
              <a:rPr lang="zh-CN" altLang="en-US" dirty="0">
                <a:latin typeface="+mj-lt"/>
                <a:ea typeface="+mj-ea"/>
                <a:cs typeface="+mj-cs"/>
                <a:sym typeface="Arial" panose="020B0604020202020204" pitchFamily="34" charset="0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857488" y="1285866"/>
            <a:ext cx="3286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上出线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: 8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路开关量输入、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路模拟量输入（三线）、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路继电器输出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I2C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总线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(40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位接线端子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714612" y="3786196"/>
            <a:ext cx="350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下出线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: 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232/485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CAN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电源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2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PWM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DAC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(35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位接线端子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)</a:t>
            </a:r>
            <a:endParaRPr lang="zh-CN" altLang="en-US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00166" y="3786196"/>
            <a:ext cx="107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RJ45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网口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(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可选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)</a:t>
            </a:r>
            <a:endParaRPr lang="zh-CN" altLang="en-US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00166" y="1375940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天线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00760" y="3571882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指示灯</a:t>
            </a:r>
          </a:p>
        </p:txBody>
      </p:sp>
    </p:spTree>
    <p:extLst>
      <p:ext uri="{BB962C8B-B14F-4D97-AF65-F5344CB8AC3E}">
        <p14:creationId xmlns="" xmlns:p14="http://schemas.microsoft.com/office/powerpoint/2010/main" val="3674669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方案二：单一型 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-16392" y="1416600"/>
            <a:ext cx="944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I</a:t>
            </a:r>
            <a:r>
              <a:rPr lang="zh-CN" altLang="en-US" dirty="0" smtClean="0">
                <a:solidFill>
                  <a:schemeClr val="bg2"/>
                </a:solidFill>
              </a:rPr>
              <a:t>型</a:t>
            </a:r>
            <a:r>
              <a:rPr lang="en-US" altLang="zh-CN" dirty="0" smtClean="0">
                <a:solidFill>
                  <a:schemeClr val="bg2"/>
                </a:solidFill>
              </a:rPr>
              <a:t>. MCU + GPRS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</a:t>
            </a:r>
            <a:r>
              <a:rPr lang="zh-CN" altLang="en-US" dirty="0" smtClean="0">
                <a:solidFill>
                  <a:schemeClr val="bg2"/>
                </a:solidFill>
              </a:rPr>
              <a:t>底板功能 </a:t>
            </a:r>
            <a:r>
              <a:rPr lang="en-US" altLang="zh-CN" dirty="0" smtClean="0">
                <a:solidFill>
                  <a:schemeClr val="bg2"/>
                </a:solidFill>
              </a:rPr>
              <a:t>+</a:t>
            </a:r>
            <a:r>
              <a:rPr lang="zh-CN" altLang="en-US" dirty="0" smtClean="0">
                <a:solidFill>
                  <a:schemeClr val="bg2"/>
                </a:solidFill>
              </a:rPr>
              <a:t>扩展板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选配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  <a:r>
              <a:rPr lang="en-US" altLang="zh-CN" dirty="0" err="1" smtClean="0">
                <a:solidFill>
                  <a:schemeClr val="bg2"/>
                </a:solidFill>
              </a:rPr>
              <a:t>zigbee</a:t>
            </a:r>
            <a:r>
              <a:rPr lang="en-US" altLang="zh-CN" dirty="0" smtClean="0">
                <a:solidFill>
                  <a:schemeClr val="bg2"/>
                </a:solidFill>
              </a:rPr>
              <a:t>/BLE/LORA/WIFI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-66293" y="1988104"/>
            <a:ext cx="93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II</a:t>
            </a:r>
            <a:r>
              <a:rPr lang="zh-CN" altLang="en-US" dirty="0" smtClean="0">
                <a:solidFill>
                  <a:schemeClr val="bg2"/>
                </a:solidFill>
              </a:rPr>
              <a:t>型</a:t>
            </a:r>
            <a:r>
              <a:rPr lang="en-US" altLang="zh-CN" dirty="0" smtClean="0">
                <a:solidFill>
                  <a:schemeClr val="bg2"/>
                </a:solidFill>
              </a:rPr>
              <a:t> MCU + </a:t>
            </a:r>
            <a:r>
              <a:rPr lang="zh-CN" altLang="en-US" dirty="0" smtClean="0">
                <a:solidFill>
                  <a:schemeClr val="bg2"/>
                </a:solidFill>
              </a:rPr>
              <a:t>以太网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</a:t>
            </a:r>
            <a:r>
              <a:rPr lang="zh-CN" altLang="en-US" dirty="0" smtClean="0">
                <a:solidFill>
                  <a:schemeClr val="bg2"/>
                </a:solidFill>
              </a:rPr>
              <a:t>底板功能 </a:t>
            </a:r>
            <a:r>
              <a:rPr lang="en-US" altLang="zh-CN" dirty="0" smtClean="0">
                <a:solidFill>
                  <a:schemeClr val="bg2"/>
                </a:solidFill>
              </a:rPr>
              <a:t>+</a:t>
            </a:r>
            <a:r>
              <a:rPr lang="zh-CN" altLang="en-US" dirty="0" smtClean="0">
                <a:solidFill>
                  <a:schemeClr val="bg2"/>
                </a:solidFill>
              </a:rPr>
              <a:t>扩展板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选配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  <a:r>
              <a:rPr lang="en-US" altLang="zh-CN" dirty="0" err="1" smtClean="0">
                <a:solidFill>
                  <a:schemeClr val="bg2"/>
                </a:solidFill>
              </a:rPr>
              <a:t>zigbee</a:t>
            </a:r>
            <a:r>
              <a:rPr lang="en-US" altLang="zh-CN" dirty="0" smtClean="0">
                <a:solidFill>
                  <a:schemeClr val="bg2"/>
                </a:solidFill>
              </a:rPr>
              <a:t>/BLE/LORA/WIFI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-96109" y="2488170"/>
            <a:ext cx="93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III</a:t>
            </a:r>
            <a:r>
              <a:rPr lang="zh-CN" altLang="en-US" dirty="0" smtClean="0">
                <a:solidFill>
                  <a:schemeClr val="bg2"/>
                </a:solidFill>
              </a:rPr>
              <a:t>型</a:t>
            </a:r>
            <a:r>
              <a:rPr lang="en-US" altLang="zh-CN" dirty="0" smtClean="0">
                <a:solidFill>
                  <a:schemeClr val="bg2"/>
                </a:solidFill>
              </a:rPr>
              <a:t> MCU + LORA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</a:t>
            </a:r>
            <a:r>
              <a:rPr lang="zh-CN" altLang="en-US" dirty="0" smtClean="0">
                <a:solidFill>
                  <a:schemeClr val="bg2"/>
                </a:solidFill>
              </a:rPr>
              <a:t>底板功能 </a:t>
            </a:r>
            <a:r>
              <a:rPr lang="en-US" altLang="zh-CN" dirty="0" smtClean="0">
                <a:solidFill>
                  <a:schemeClr val="bg2"/>
                </a:solidFill>
              </a:rPr>
              <a:t>+</a:t>
            </a:r>
            <a:r>
              <a:rPr lang="zh-CN" altLang="en-US" dirty="0" smtClean="0">
                <a:solidFill>
                  <a:schemeClr val="bg2"/>
                </a:solidFill>
              </a:rPr>
              <a:t>扩展板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选配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  <a:r>
              <a:rPr lang="en-US" altLang="zh-CN" dirty="0" err="1" smtClean="0">
                <a:solidFill>
                  <a:schemeClr val="bg2"/>
                </a:solidFill>
              </a:rPr>
              <a:t>zigbee</a:t>
            </a:r>
            <a:r>
              <a:rPr lang="en-US" altLang="zh-CN" dirty="0" smtClean="0">
                <a:solidFill>
                  <a:schemeClr val="bg2"/>
                </a:solidFill>
              </a:rPr>
              <a:t>/BLE/LORA/WIFI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方案二：</a:t>
            </a:r>
            <a:r>
              <a:rPr lang="en-US" altLang="zh-CN" dirty="0" smtClean="0"/>
              <a:t>PCB</a:t>
            </a:r>
            <a:r>
              <a:rPr lang="zh-CN" altLang="en-US" dirty="0" smtClean="0"/>
              <a:t>外形参照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000114"/>
            <a:ext cx="4824432" cy="329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方案二：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643042" y="114299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1.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652118" y="2282609"/>
            <a:ext cx="7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2.</a:t>
            </a:r>
            <a:r>
              <a:rPr lang="zh-CN" altLang="en-US" dirty="0" smtClean="0">
                <a:solidFill>
                  <a:schemeClr val="bg2"/>
                </a:solidFill>
              </a:rPr>
              <a:t>底板 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包含开关量输入</a:t>
            </a:r>
            <a:r>
              <a:rPr lang="en-US" altLang="zh-CN" dirty="0" smtClean="0">
                <a:solidFill>
                  <a:schemeClr val="bg2"/>
                </a:solidFill>
              </a:rPr>
              <a:t>/</a:t>
            </a:r>
            <a:r>
              <a:rPr lang="zh-CN" altLang="en-US" dirty="0" smtClean="0">
                <a:solidFill>
                  <a:schemeClr val="bg2"/>
                </a:solidFill>
              </a:rPr>
              <a:t>输出隔离控制、串口通信处理、模拟量信号  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            </a:t>
            </a:r>
            <a:r>
              <a:rPr lang="zh-CN" altLang="en-US" dirty="0" smtClean="0">
                <a:solidFill>
                  <a:schemeClr val="bg2"/>
                </a:solidFill>
              </a:rPr>
              <a:t>处理电源管理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  <a:r>
              <a:rPr lang="zh-CN" altLang="en-US" dirty="0" smtClean="0">
                <a:solidFill>
                  <a:schemeClr val="bg2"/>
                </a:solidFill>
              </a:rPr>
              <a:t>。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643042" y="3023248"/>
            <a:ext cx="3286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3.</a:t>
            </a:r>
            <a:r>
              <a:rPr lang="zh-CN" altLang="en-US" dirty="0" smtClean="0">
                <a:solidFill>
                  <a:schemeClr val="bg2"/>
                </a:solidFill>
              </a:rPr>
              <a:t>扩展板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选配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1)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err="1" smtClean="0">
                <a:solidFill>
                  <a:schemeClr val="bg2"/>
                </a:solidFill>
              </a:rPr>
              <a:t>zigbee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     2)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smtClean="0">
                <a:solidFill>
                  <a:schemeClr val="bg2"/>
                </a:solidFill>
              </a:rPr>
              <a:t>BLE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3)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smtClean="0">
                <a:solidFill>
                  <a:schemeClr val="bg2"/>
                </a:solidFill>
              </a:rPr>
              <a:t>LORA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4)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err="1" smtClean="0">
                <a:solidFill>
                  <a:schemeClr val="bg2"/>
                </a:solidFill>
              </a:rPr>
              <a:t>wifi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  <p:sp>
        <p:nvSpPr>
          <p:cNvPr id="98" name="左大括号 97"/>
          <p:cNvSpPr/>
          <p:nvPr/>
        </p:nvSpPr>
        <p:spPr>
          <a:xfrm>
            <a:off x="2857488" y="785800"/>
            <a:ext cx="357190" cy="1143008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3214678" y="702220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1) MCU + GPRS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14678" y="120228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2) MCU + </a:t>
            </a:r>
            <a:r>
              <a:rPr lang="zh-CN" altLang="en-US" dirty="0" smtClean="0">
                <a:solidFill>
                  <a:schemeClr val="bg2"/>
                </a:solidFill>
              </a:rPr>
              <a:t>以太网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194905" y="1702352"/>
            <a:ext cx="40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3) MCU + LORA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7358082" y="857238"/>
            <a:ext cx="500066" cy="2000264"/>
          </a:xfrm>
          <a:prstGeom prst="rightBrac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4407" y="164305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500</a:t>
            </a:r>
            <a:r>
              <a:rPr lang="zh-CN" altLang="en-US" dirty="0" smtClean="0">
                <a:solidFill>
                  <a:srgbClr val="FF0000"/>
                </a:solidFill>
              </a:rPr>
              <a:t>元以内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714744" y="3357568"/>
            <a:ext cx="500066" cy="1143008"/>
          </a:xfrm>
          <a:prstGeom prst="rightBrac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57686" y="371475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元以内</a:t>
            </a:r>
          </a:p>
        </p:txBody>
      </p:sp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二维码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1347615"/>
            <a:ext cx="2520280" cy="25202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9793" y="3147815"/>
            <a:ext cx="63367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</a:t>
            </a:r>
            <a:r>
              <a:rPr lang="zh-CN" altLang="en-US" sz="1600" dirty="0"/>
              <a:t>公司网址</a:t>
            </a:r>
            <a:r>
              <a:rPr lang="en-US" altLang="zh-CN" sz="1600" dirty="0"/>
              <a:t>: www.kingsum.com.cn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公司地址：上海市闵行区申滨南路</a:t>
            </a:r>
            <a:r>
              <a:rPr lang="en-US" altLang="zh-CN" sz="1600" dirty="0"/>
              <a:t>968</a:t>
            </a:r>
            <a:r>
              <a:rPr lang="zh-CN" altLang="en-US" sz="1600" dirty="0"/>
              <a:t>号（虹桥天街）</a:t>
            </a:r>
            <a:r>
              <a:rPr lang="en-US" altLang="zh-CN" sz="1600" dirty="0"/>
              <a:t>F</a:t>
            </a:r>
            <a:r>
              <a:rPr lang="zh-CN" altLang="en-US" sz="1600" dirty="0"/>
              <a:t>栋</a:t>
            </a:r>
            <a:r>
              <a:rPr lang="en-US" altLang="zh-CN" sz="1600" dirty="0"/>
              <a:t>9</a:t>
            </a:r>
            <a:r>
              <a:rPr lang="zh-CN" altLang="en-US" sz="1600" dirty="0"/>
              <a:t>楼。</a:t>
            </a:r>
          </a:p>
          <a:p>
            <a:r>
              <a:rPr lang="zh-CN" altLang="en-US" sz="1600" dirty="0"/>
              <a:t>    公司电话：</a:t>
            </a:r>
            <a:r>
              <a:rPr lang="en-US" altLang="zh-CN" sz="1600" dirty="0"/>
              <a:t>8621-62962280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公司邮箱：</a:t>
            </a:r>
            <a:r>
              <a:rPr lang="en-US" altLang="zh-CN" sz="1600" dirty="0"/>
              <a:t>kingsum@kingsum.com.cn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22312" y="2925354"/>
            <a:ext cx="7689851" cy="138499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27">
              <a:defRPr/>
            </a:pP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195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rgbClr val="0093A9"/>
                </a:solidFill>
              </a:rPr>
              <a:t>方案</a:t>
            </a:r>
            <a:r>
              <a:rPr lang="zh-CN" altLang="en-US" sz="2000" dirty="0">
                <a:solidFill>
                  <a:srgbClr val="0093A9"/>
                </a:solidFill>
              </a:rPr>
              <a:t>一 </a:t>
            </a:r>
            <a:endParaRPr sz="2000" dirty="0">
              <a:solidFill>
                <a:srgbClr val="0093A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93A9"/>
                </a:solidFill>
              </a:rPr>
              <a:t>方案二 </a:t>
            </a:r>
            <a:endParaRPr lang="en-US" altLang="zh-CN" sz="2000" dirty="0">
              <a:solidFill>
                <a:srgbClr val="0093A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0093A9"/>
                </a:solidFill>
                <a:ea typeface="+mj-ea"/>
                <a:cs typeface="+mj-cs"/>
              </a:rPr>
              <a:t>Q&amp;A</a:t>
            </a:r>
            <a:r>
              <a:rPr lang="zh-CN" altLang="en-US" sz="2000" dirty="0">
                <a:solidFill>
                  <a:srgbClr val="0093A9"/>
                </a:solidFill>
                <a:ea typeface="+mj-ea"/>
                <a:cs typeface="+mj-cs"/>
              </a:rPr>
              <a:t>？</a:t>
            </a:r>
            <a:endParaRPr lang="en-US" sz="2000" dirty="0">
              <a:solidFill>
                <a:srgbClr val="0093A9"/>
              </a:solidFill>
              <a:ea typeface="+mj-ea"/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rgbClr val="0093A9"/>
                </a:solidFill>
                <a:ea typeface="+mj-ea"/>
                <a:cs typeface="+mj-cs"/>
              </a:rPr>
              <a:t>功能需求分析</a:t>
            </a:r>
            <a:endParaRPr lang="en-US" sz="2000" dirty="0">
              <a:solidFill>
                <a:srgbClr val="0093A9"/>
              </a:solidFill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67894"/>
            <a:ext cx="2520279" cy="9238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17435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实现功能</a:t>
            </a:r>
            <a:endParaRPr lang="zh-CN" altLang="en-US" dirty="0"/>
          </a:p>
        </p:txBody>
      </p:sp>
      <p:pic>
        <p:nvPicPr>
          <p:cNvPr id="92" name="图片 91">
            <a:extLst>
              <a:ext uri="{FF2B5EF4-FFF2-40B4-BE49-F238E27FC236}">
                <a16:creationId xmlns="" xmlns:a16="http://schemas.microsoft.com/office/drawing/2014/main" id="{7AA353AA-B3BA-4EC7-BC48-AE26D319A0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561" t="26115" r="37278" b="11714"/>
          <a:stretch>
            <a:fillRect/>
          </a:stretch>
        </p:blipFill>
        <p:spPr>
          <a:xfrm>
            <a:off x="7892730" y="2394642"/>
            <a:ext cx="1079376" cy="641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5" name="表格 6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4267942"/>
              </p:ext>
            </p:extLst>
          </p:nvPr>
        </p:nvGraphicFramePr>
        <p:xfrm>
          <a:off x="107504" y="699542"/>
          <a:ext cx="8928992" cy="3992349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976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5487"/>
                <a:gridCol w="3107174"/>
              </a:tblGrid>
              <a:tr h="2291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上发服务器端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392" marR="5392" marT="53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消防设备接入端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392" marR="5392" marT="53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采集控制端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392" marR="5392" marT="53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32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GSM4</a:t>
                      </a:r>
                      <a:r>
                        <a:rPr lang="zh-CN" alt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频，</a:t>
                      </a:r>
                      <a:r>
                        <a:rPr lang="en-US" altLang="zh-CN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GPRS</a:t>
                      </a:r>
                      <a:r>
                        <a:rPr lang="zh-CN" alt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远程通信</a:t>
                      </a:r>
                      <a:r>
                        <a:rPr lang="en-US" altLang="zh-CN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支持以太网通信</a:t>
                      </a:r>
                      <a:r>
                        <a:rPr lang="en-US" altLang="zh-CN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  <a:endParaRPr lang="zh-CN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DHCP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，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SNTP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协议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支持静态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IP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、网关设置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00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//</a:t>
                      </a:r>
                      <a:r>
                        <a:rPr lang="zh-CN" altLang="en-US" sz="100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支持</a:t>
                      </a:r>
                      <a:r>
                        <a:rPr lang="en-US" altLang="zh-CN" sz="100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WIFI</a:t>
                      </a:r>
                      <a:r>
                        <a:rPr lang="zh-CN" altLang="en-US" sz="100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通信</a:t>
                      </a:r>
                      <a:r>
                        <a:rPr lang="en-US" altLang="zh-CN" sz="100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DHCP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，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SNTP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协议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支持静态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IP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、网关设置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GB26875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通信协议；</a:t>
                      </a:r>
                      <a:endParaRPr lang="en-US" altLang="zh-CN" sz="1000" u="none" strike="noStrike" dirty="0" smtClean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dirty="0" smtClean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支持多中心地址，可将数据传输至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个不同的服务器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；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支持一路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232/485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输出，对接用户信息传输装置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;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LORA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传感器网络接入</a:t>
                      </a:r>
                      <a:endParaRPr lang="en-US" altLang="zh-CN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392" marR="5392" marT="53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至少支持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路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232/485</a:t>
                      </a:r>
                      <a:r>
                        <a:rPr lang="en-US" altLang="zh-CN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消防主机接入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;</a:t>
                      </a: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可以对消防主机、水系统、防排烟系统等的整合</a:t>
                      </a:r>
                      <a:r>
                        <a:rPr lang="en-US" altLang="zh-CN" sz="1000" u="none" strike="noStrik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;</a:t>
                      </a:r>
                    </a:p>
                    <a:p>
                      <a:pPr algn="ctr" fontAlgn="ctr"/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 fontAlgn="ctr"/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LORA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传感器网络接入</a:t>
                      </a:r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 fontAlgn="ctr"/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392" marR="5392" marT="53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smtClean="0">
                          <a:effectLst/>
                        </a:rPr>
                        <a:t>220V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直接供电（待探讨）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000" u="none" strike="noStrike" dirty="0" smtClean="0">
                          <a:effectLst/>
                        </a:rPr>
                        <a:t>1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片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Flash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存储配置文件与协议文件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支持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TF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卡扩展，最大支持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32G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，可用于存储本地历史数据；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支持后备电池，实现外部电源断电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至少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endParaRPr lang="en-US" altLang="zh-CN" sz="10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AI3  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路模拟量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4~20Ma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信号输入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线或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线，</a:t>
                      </a:r>
                      <a:r>
                        <a:rPr lang="en-US" altLang="zh-CN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ADC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采集</a:t>
                      </a: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 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开关量隔离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(220V 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耐压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4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路继电器输出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低功率继电器，支持控制外部大功率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继电器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220V  2A)</a:t>
                      </a: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//2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PWM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信号输出</a:t>
                      </a:r>
                      <a:endParaRPr lang="en-US" altLang="zh-CN" sz="100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//1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DAC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endParaRPr lang="en-US" altLang="zh-CN" sz="100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//1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</a:t>
                      </a:r>
                      <a:r>
                        <a:rPr lang="en-US" altLang="zh-CN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</a:t>
                      </a:r>
                      <a:r>
                        <a:rPr lang="zh-CN" altLang="en-US" sz="100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</a:p>
                  </a:txBody>
                  <a:tcPr marL="5392" marR="5392" marT="53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52200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6"/>
            <a:ext cx="6529409" cy="450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j-lt"/>
                <a:ea typeface="宋体" panose="02010600030101010101" pitchFamily="2" charset="-122"/>
                <a:sym typeface="Arial" panose="020B0604020202020204" pitchFamily="34" charset="0"/>
              </a:rPr>
              <a:t>方案一：外形尺寸描述</a:t>
            </a:r>
            <a:r>
              <a:rPr lang="zh-CN" altLang="en-US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/>
            </a:r>
            <a:br>
              <a:rPr lang="zh-CN" altLang="en-US" dirty="0">
                <a:latin typeface="+mj-lt"/>
                <a:ea typeface="+mj-ea"/>
                <a:cs typeface="+mj-cs"/>
                <a:sym typeface="Arial" panose="020B0604020202020204" pitchFamily="34" charset="0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857488" y="1285866"/>
            <a:ext cx="3286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上出线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: 8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路开关量输入、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路模拟量输入（三线）、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路继电器输出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I2C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总线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(40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位接线端子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714612" y="3786196"/>
            <a:ext cx="350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下出线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: 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232/485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CAN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电源</a:t>
            </a:r>
            <a:endParaRPr lang="en-US" altLang="zh-CN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2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PWM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路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DAC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       (35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位接线端子</a:t>
            </a:r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)</a:t>
            </a:r>
            <a:endParaRPr lang="zh-CN" altLang="en-US" sz="16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00166" y="4071948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RJ45</a:t>
            </a:r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网口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71604" y="1428742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天线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00760" y="3571882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指示灯</a:t>
            </a:r>
          </a:p>
        </p:txBody>
      </p:sp>
    </p:spTree>
    <p:extLst>
      <p:ext uri="{BB962C8B-B14F-4D97-AF65-F5344CB8AC3E}">
        <p14:creationId xmlns="" xmlns:p14="http://schemas.microsoft.com/office/powerpoint/2010/main" val="3674669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方案一：</a:t>
            </a:r>
            <a:r>
              <a:rPr lang="zh-CN" altLang="en-US" dirty="0" smtClean="0">
                <a:ea typeface="宋体" panose="02010600030101010101" pitchFamily="2" charset="-122"/>
                <a:sym typeface="Arial" panose="020B0604020202020204" pitchFamily="34" charset="0"/>
              </a:rPr>
              <a:t>外形参照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28610"/>
            <a:ext cx="379534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428610"/>
            <a:ext cx="2995618" cy="221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2214560"/>
            <a:ext cx="3214694" cy="238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2786064"/>
            <a:ext cx="4205298" cy="204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方案一：组合型 </a:t>
            </a:r>
            <a:r>
              <a:rPr lang="en-US" altLang="zh-CN" dirty="0" smtClean="0">
                <a:solidFill>
                  <a:schemeClr val="tx1"/>
                </a:solidFill>
              </a:rPr>
              <a:t>PCB</a:t>
            </a:r>
            <a:r>
              <a:rPr lang="zh-CN" altLang="en-US" dirty="0" smtClean="0">
                <a:solidFill>
                  <a:schemeClr val="tx1"/>
                </a:solidFill>
              </a:rPr>
              <a:t>结构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43042" y="114299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1.</a:t>
            </a:r>
            <a:r>
              <a:rPr lang="zh-CN" altLang="en-US" dirty="0" smtClean="0"/>
              <a:t>核心板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652118" y="2282609"/>
            <a:ext cx="7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底板  </a:t>
            </a:r>
            <a:r>
              <a:rPr lang="en-US" altLang="zh-CN" dirty="0" smtClean="0"/>
              <a:t>(</a:t>
            </a:r>
            <a:r>
              <a:rPr lang="zh-CN" altLang="en-US" dirty="0" smtClean="0"/>
              <a:t>包含开关量输入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输出隔离控制、串口通信处理、模拟量信号  </a:t>
            </a:r>
            <a:endParaRPr lang="en-US" altLang="zh-CN" dirty="0" smtClean="0"/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处理电源管理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1643042" y="3023248"/>
            <a:ext cx="3286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扩展板 </a:t>
            </a:r>
            <a:r>
              <a:rPr lang="en-US" altLang="zh-CN" dirty="0" smtClean="0"/>
              <a:t>(</a:t>
            </a:r>
            <a:r>
              <a:rPr lang="zh-CN" altLang="en-US" dirty="0" smtClean="0"/>
              <a:t>选配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1)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zigbee</a:t>
            </a:r>
            <a:endParaRPr lang="en-US" altLang="zh-CN" dirty="0" smtClean="0"/>
          </a:p>
          <a:p>
            <a:r>
              <a:rPr lang="en-US" altLang="zh-CN" dirty="0" smtClean="0"/>
              <a:t>     2)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BLE</a:t>
            </a:r>
          </a:p>
          <a:p>
            <a:r>
              <a:rPr lang="en-US" altLang="zh-CN" dirty="0" smtClean="0"/>
              <a:t>     3)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LORA</a:t>
            </a:r>
          </a:p>
          <a:p>
            <a:r>
              <a:rPr lang="en-US" altLang="zh-CN" dirty="0" smtClean="0"/>
              <a:t>     4)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wifi</a:t>
            </a:r>
            <a:endParaRPr lang="en-US" altLang="zh-CN" dirty="0" smtClean="0"/>
          </a:p>
        </p:txBody>
      </p:sp>
      <p:sp>
        <p:nvSpPr>
          <p:cNvPr id="98" name="左大括号 97"/>
          <p:cNvSpPr/>
          <p:nvPr/>
        </p:nvSpPr>
        <p:spPr>
          <a:xfrm>
            <a:off x="2857488" y="785800"/>
            <a:ext cx="357190" cy="1143008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3214678" y="702220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1) MCU + GPRS</a:t>
            </a:r>
            <a:r>
              <a:rPr lang="zh-CN" altLang="en-US" dirty="0" smtClean="0"/>
              <a:t> </a:t>
            </a:r>
            <a:r>
              <a:rPr lang="en-US" altLang="zh-CN" dirty="0" smtClean="0"/>
              <a:t>+ 232/485</a:t>
            </a:r>
            <a:r>
              <a:rPr lang="zh-CN" altLang="en-US" dirty="0" smtClean="0"/>
              <a:t>核心板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14678" y="120228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2) MCU + </a:t>
            </a:r>
            <a:r>
              <a:rPr lang="zh-CN" altLang="en-US" dirty="0" smtClean="0"/>
              <a:t>以太网 </a:t>
            </a:r>
            <a:r>
              <a:rPr lang="en-US" altLang="zh-CN" dirty="0" smtClean="0"/>
              <a:t>+ 232/485</a:t>
            </a:r>
            <a:r>
              <a:rPr lang="zh-CN" altLang="en-US" dirty="0" smtClean="0"/>
              <a:t>核心板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194905" y="1702352"/>
            <a:ext cx="40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3) MCU + LORA</a:t>
            </a:r>
            <a:r>
              <a:rPr lang="zh-CN" altLang="en-US" dirty="0" smtClean="0"/>
              <a:t> </a:t>
            </a:r>
            <a:r>
              <a:rPr lang="en-US" altLang="zh-CN" dirty="0" smtClean="0"/>
              <a:t>+ 232/485</a:t>
            </a:r>
            <a:r>
              <a:rPr lang="zh-CN" altLang="en-US" dirty="0" smtClean="0"/>
              <a:t>核心板</a:t>
            </a:r>
          </a:p>
        </p:txBody>
      </p:sp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方案一：</a:t>
            </a:r>
            <a:r>
              <a:rPr lang="en-US" altLang="zh-CN" dirty="0" smtClean="0"/>
              <a:t>PCB</a:t>
            </a:r>
            <a:r>
              <a:rPr lang="zh-CN" altLang="en-US" dirty="0" smtClean="0"/>
              <a:t>外形参照</a:t>
            </a:r>
            <a:endParaRPr lang="zh-CN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62"/>
            <a:ext cx="3858231" cy="250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785800"/>
            <a:ext cx="309907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2285998"/>
            <a:ext cx="3367089" cy="242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方案一：功能框架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71868" y="1357304"/>
            <a:ext cx="1785950" cy="5715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MCU</a:t>
            </a:r>
          </a:p>
          <a:p>
            <a:pPr algn="ctr"/>
            <a:r>
              <a:rPr lang="en-US" altLang="zh-CN" sz="1400" dirty="0" smtClean="0"/>
              <a:t>STM32F429ZET6</a:t>
            </a:r>
          </a:p>
        </p:txBody>
      </p:sp>
      <p:sp>
        <p:nvSpPr>
          <p:cNvPr id="7" name="矩形 6"/>
          <p:cNvSpPr/>
          <p:nvPr/>
        </p:nvSpPr>
        <p:spPr>
          <a:xfrm>
            <a:off x="5643570" y="3500444"/>
            <a:ext cx="1785950" cy="10715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电源管理</a:t>
            </a:r>
            <a:r>
              <a:rPr lang="en-US" altLang="zh-CN" dirty="0" smtClean="0"/>
              <a:t>(</a:t>
            </a:r>
            <a:r>
              <a:rPr lang="zh-CN" altLang="en-US" dirty="0" smtClean="0"/>
              <a:t>包括断电报警、备用电池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43570" y="2643188"/>
            <a:ext cx="1785950" cy="7143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TF</a:t>
            </a:r>
            <a:r>
              <a:rPr lang="zh-CN" altLang="en-US" dirty="0" smtClean="0"/>
              <a:t>卡或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数据存储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5720" y="857238"/>
            <a:ext cx="2571768" cy="15716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上发服务器端：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GPRS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以太网、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WIfI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RS232/485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15074" y="857238"/>
            <a:ext cx="2928926" cy="15716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接入设备端：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路</a:t>
            </a:r>
            <a:r>
              <a:rPr lang="en-US" altLang="zh-CN" dirty="0" smtClean="0"/>
              <a:t>CAN</a:t>
            </a:r>
            <a:r>
              <a:rPr lang="zh-CN" altLang="en-US" dirty="0" smtClean="0"/>
              <a:t>总线、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5</a:t>
            </a:r>
            <a:r>
              <a:rPr lang="zh-CN" altLang="en-US" dirty="0" smtClean="0"/>
              <a:t>路</a:t>
            </a:r>
            <a:r>
              <a:rPr lang="en-US" altLang="zh-CN" dirty="0" smtClean="0"/>
              <a:t>RS232/485</a:t>
            </a:r>
            <a:r>
              <a:rPr lang="zh-CN" altLang="en-US" dirty="0" smtClean="0"/>
              <a:t>串口、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或选配</a:t>
            </a:r>
            <a:r>
              <a:rPr lang="en-US" altLang="zh-CN" dirty="0" err="1" smtClean="0"/>
              <a:t>zigbee</a:t>
            </a:r>
            <a:r>
              <a:rPr lang="en-US" altLang="zh-CN" dirty="0" smtClean="0"/>
              <a:t>/BLE/LORA/WIFI</a:t>
            </a:r>
          </a:p>
        </p:txBody>
      </p:sp>
      <p:sp>
        <p:nvSpPr>
          <p:cNvPr id="12" name="矩形 11"/>
          <p:cNvSpPr/>
          <p:nvPr/>
        </p:nvSpPr>
        <p:spPr>
          <a:xfrm>
            <a:off x="2000232" y="2643188"/>
            <a:ext cx="3571900" cy="20002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采集端：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8</a:t>
            </a:r>
            <a:r>
              <a:rPr lang="zh-CN" altLang="en-US" dirty="0" smtClean="0"/>
              <a:t>路</a:t>
            </a:r>
            <a:r>
              <a:rPr lang="en-US" altLang="zh-CN" dirty="0" smtClean="0"/>
              <a:t>DI</a:t>
            </a:r>
            <a:r>
              <a:rPr lang="zh-CN" altLang="en-US" dirty="0" smtClean="0"/>
              <a:t>开关量信号输入、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4</a:t>
            </a:r>
            <a:r>
              <a:rPr lang="zh-CN" altLang="en-US" dirty="0" smtClean="0"/>
              <a:t>路</a:t>
            </a:r>
            <a:r>
              <a:rPr lang="en-US" altLang="zh-CN" dirty="0" smtClean="0"/>
              <a:t>AI</a:t>
            </a:r>
            <a:r>
              <a:rPr lang="zh-CN" altLang="en-US" dirty="0" smtClean="0"/>
              <a:t>模拟量输入、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4</a:t>
            </a:r>
            <a:r>
              <a:rPr lang="zh-CN" altLang="en-US" dirty="0" smtClean="0"/>
              <a:t>路继电器控制输出、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两路</a:t>
            </a:r>
            <a:r>
              <a:rPr lang="en-US" altLang="zh-CN" dirty="0" smtClean="0"/>
              <a:t>PWM</a:t>
            </a:r>
            <a:r>
              <a:rPr lang="zh-CN" altLang="en-US" dirty="0" smtClean="0"/>
              <a:t>信号、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路</a:t>
            </a:r>
            <a:r>
              <a:rPr lang="en-US" altLang="zh-CN" dirty="0" smtClean="0"/>
              <a:t>DAC</a:t>
            </a:r>
            <a:r>
              <a:rPr lang="zh-CN" altLang="en-US" dirty="0" smtClean="0"/>
              <a:t>输出、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路</a:t>
            </a:r>
            <a:r>
              <a:rPr lang="en-US" altLang="zh-CN" dirty="0" smtClean="0"/>
              <a:t>I2C</a:t>
            </a:r>
            <a:r>
              <a:rPr lang="zh-CN" altLang="en-US" dirty="0" smtClean="0"/>
              <a:t>总线。</a:t>
            </a:r>
            <a:endParaRPr lang="zh-CN" altLang="en-US" dirty="0"/>
          </a:p>
        </p:txBody>
      </p:sp>
      <p:sp>
        <p:nvSpPr>
          <p:cNvPr id="15" name="左右箭头 14"/>
          <p:cNvSpPr/>
          <p:nvPr/>
        </p:nvSpPr>
        <p:spPr>
          <a:xfrm>
            <a:off x="3000364" y="1500180"/>
            <a:ext cx="500066" cy="285752"/>
          </a:xfrm>
          <a:prstGeom prst="leftRigh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右箭头 15"/>
          <p:cNvSpPr/>
          <p:nvPr/>
        </p:nvSpPr>
        <p:spPr>
          <a:xfrm>
            <a:off x="5500694" y="1500180"/>
            <a:ext cx="571504" cy="285752"/>
          </a:xfrm>
          <a:prstGeom prst="leftRigh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上下箭头 17"/>
          <p:cNvSpPr/>
          <p:nvPr/>
        </p:nvSpPr>
        <p:spPr>
          <a:xfrm>
            <a:off x="4214810" y="2000246"/>
            <a:ext cx="357190" cy="571504"/>
          </a:xfrm>
          <a:prstGeom prst="upDown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方案一：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643042" y="114299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1.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652118" y="2282609"/>
            <a:ext cx="7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2.</a:t>
            </a:r>
            <a:r>
              <a:rPr lang="zh-CN" altLang="en-US" dirty="0" smtClean="0">
                <a:solidFill>
                  <a:schemeClr val="bg2"/>
                </a:solidFill>
              </a:rPr>
              <a:t>底板 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包含开关量输入</a:t>
            </a:r>
            <a:r>
              <a:rPr lang="en-US" altLang="zh-CN" dirty="0" smtClean="0">
                <a:solidFill>
                  <a:schemeClr val="bg2"/>
                </a:solidFill>
              </a:rPr>
              <a:t>/</a:t>
            </a:r>
            <a:r>
              <a:rPr lang="zh-CN" altLang="en-US" dirty="0" smtClean="0">
                <a:solidFill>
                  <a:schemeClr val="bg2"/>
                </a:solidFill>
              </a:rPr>
              <a:t>输出隔离控制、串口通信处理、模拟量信号  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            </a:t>
            </a:r>
            <a:r>
              <a:rPr lang="zh-CN" altLang="en-US" dirty="0" smtClean="0">
                <a:solidFill>
                  <a:schemeClr val="bg2"/>
                </a:solidFill>
              </a:rPr>
              <a:t>处理电源管理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  <a:r>
              <a:rPr lang="zh-CN" altLang="en-US" dirty="0" smtClean="0">
                <a:solidFill>
                  <a:schemeClr val="bg2"/>
                </a:solidFill>
              </a:rPr>
              <a:t>。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643042" y="3023248"/>
            <a:ext cx="3286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3.</a:t>
            </a:r>
            <a:r>
              <a:rPr lang="zh-CN" altLang="en-US" dirty="0" smtClean="0">
                <a:solidFill>
                  <a:schemeClr val="bg2"/>
                </a:solidFill>
              </a:rPr>
              <a:t>扩展板 </a:t>
            </a:r>
            <a:r>
              <a:rPr lang="en-US" altLang="zh-CN" dirty="0" smtClean="0">
                <a:solidFill>
                  <a:schemeClr val="bg2"/>
                </a:solidFill>
              </a:rPr>
              <a:t>(</a:t>
            </a:r>
            <a:r>
              <a:rPr lang="zh-CN" altLang="en-US" dirty="0" smtClean="0">
                <a:solidFill>
                  <a:schemeClr val="bg2"/>
                </a:solidFill>
              </a:rPr>
              <a:t>选配</a:t>
            </a:r>
            <a:r>
              <a:rPr lang="en-US" altLang="zh-CN" dirty="0" smtClean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1)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err="1" smtClean="0">
                <a:solidFill>
                  <a:schemeClr val="bg2"/>
                </a:solidFill>
              </a:rPr>
              <a:t>zigbee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     2)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smtClean="0">
                <a:solidFill>
                  <a:schemeClr val="bg2"/>
                </a:solidFill>
              </a:rPr>
              <a:t>BLE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3)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smtClean="0">
                <a:solidFill>
                  <a:schemeClr val="bg2"/>
                </a:solidFill>
              </a:rPr>
              <a:t>LORA</a:t>
            </a:r>
          </a:p>
          <a:p>
            <a:r>
              <a:rPr lang="en-US" altLang="zh-CN" dirty="0" smtClean="0">
                <a:solidFill>
                  <a:schemeClr val="bg2"/>
                </a:solidFill>
              </a:rPr>
              <a:t>     4)</a:t>
            </a:r>
            <a:r>
              <a:rPr lang="zh-CN" altLang="en-US" dirty="0" smtClean="0">
                <a:solidFill>
                  <a:schemeClr val="bg2"/>
                </a:solidFill>
              </a:rPr>
              <a:t>、</a:t>
            </a:r>
            <a:r>
              <a:rPr lang="en-US" altLang="zh-CN" dirty="0" err="1" smtClean="0">
                <a:solidFill>
                  <a:schemeClr val="bg2"/>
                </a:solidFill>
              </a:rPr>
              <a:t>wifi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  <p:sp>
        <p:nvSpPr>
          <p:cNvPr id="98" name="左大括号 97"/>
          <p:cNvSpPr/>
          <p:nvPr/>
        </p:nvSpPr>
        <p:spPr>
          <a:xfrm>
            <a:off x="2857488" y="785800"/>
            <a:ext cx="357190" cy="1143008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3214678" y="702220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1) MCU + GPRS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14678" y="120228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2) MCU + </a:t>
            </a:r>
            <a:r>
              <a:rPr lang="zh-CN" altLang="en-US" dirty="0" smtClean="0">
                <a:solidFill>
                  <a:schemeClr val="bg2"/>
                </a:solidFill>
              </a:rPr>
              <a:t>以太网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194905" y="1702352"/>
            <a:ext cx="40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2"/>
                </a:solidFill>
              </a:rPr>
              <a:t>3) MCU + LORA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+ 232/485</a:t>
            </a:r>
            <a:r>
              <a:rPr lang="zh-CN" altLang="en-US" dirty="0" smtClean="0">
                <a:solidFill>
                  <a:schemeClr val="bg2"/>
                </a:solidFill>
              </a:rPr>
              <a:t>核心板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7358082" y="857238"/>
            <a:ext cx="500066" cy="2000264"/>
          </a:xfrm>
          <a:prstGeom prst="rightBrac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4407" y="1643056"/>
            <a:ext cx="131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500</a:t>
            </a:r>
            <a:r>
              <a:rPr lang="zh-CN" altLang="en-US" dirty="0" smtClean="0">
                <a:solidFill>
                  <a:srgbClr val="FF0000"/>
                </a:solidFill>
              </a:rPr>
              <a:t>元以内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714744" y="3357568"/>
            <a:ext cx="500066" cy="1143008"/>
          </a:xfrm>
          <a:prstGeom prst="rightBrac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57686" y="371475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元以内</a:t>
            </a:r>
          </a:p>
        </p:txBody>
      </p:sp>
    </p:spTree>
    <p:extLst>
      <p:ext uri="{BB962C8B-B14F-4D97-AF65-F5344CB8AC3E}">
        <p14:creationId xmlns="" xmlns:p14="http://schemas.microsoft.com/office/powerpoint/2010/main" val="162679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4499</TotalTime>
  <Words>873</Words>
  <Application>Microsoft Office PowerPoint</Application>
  <PresentationFormat>全屏显示(16:9)</PresentationFormat>
  <Paragraphs>149</Paragraphs>
  <Slides>15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聚合</vt:lpstr>
      <vt:lpstr>神州金山 新物联网网关方案</vt:lpstr>
      <vt:lpstr>幻灯片 2</vt:lpstr>
      <vt:lpstr>实现功能</vt:lpstr>
      <vt:lpstr>方案一：外形尺寸描述 </vt:lpstr>
      <vt:lpstr>方案一：外形参照</vt:lpstr>
      <vt:lpstr>方案一：组合型 PCB结构</vt:lpstr>
      <vt:lpstr>方案一：PCB外形参照</vt:lpstr>
      <vt:lpstr>方案一：功能框架</vt:lpstr>
      <vt:lpstr>方案一：PCB结构</vt:lpstr>
      <vt:lpstr>方案二：外形尺寸描述 </vt:lpstr>
      <vt:lpstr>方案二：单一型 PCB结构</vt:lpstr>
      <vt:lpstr>方案二：PCB外形参照</vt:lpstr>
      <vt:lpstr>方案二：PCB结构</vt:lpstr>
      <vt:lpstr>幻灯片 14</vt:lpstr>
      <vt:lpstr>幻灯片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工程项目部 阶段总结汇报</dc:title>
  <dc:creator>Agnes WAN</dc:creator>
  <cp:lastModifiedBy>鲍乐乐</cp:lastModifiedBy>
  <cp:revision>556</cp:revision>
  <dcterms:created xsi:type="dcterms:W3CDTF">2017-05-11T02:44:17Z</dcterms:created>
  <dcterms:modified xsi:type="dcterms:W3CDTF">2017-07-25T04:17:59Z</dcterms:modified>
</cp:coreProperties>
</file>